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315" r:id="rId3"/>
    <p:sldId id="339" r:id="rId4"/>
    <p:sldId id="316" r:id="rId5"/>
    <p:sldId id="317" r:id="rId6"/>
    <p:sldId id="341" r:id="rId7"/>
    <p:sldId id="319" r:id="rId8"/>
    <p:sldId id="320" r:id="rId9"/>
    <p:sldId id="342" r:id="rId10"/>
    <p:sldId id="321" r:id="rId11"/>
    <p:sldId id="348" r:id="rId12"/>
    <p:sldId id="322" r:id="rId13"/>
    <p:sldId id="344" r:id="rId14"/>
    <p:sldId id="343" r:id="rId15"/>
    <p:sldId id="325" r:id="rId16"/>
    <p:sldId id="326" r:id="rId17"/>
    <p:sldId id="345" r:id="rId18"/>
    <p:sldId id="327" r:id="rId19"/>
    <p:sldId id="328" r:id="rId20"/>
    <p:sldId id="346" r:id="rId21"/>
    <p:sldId id="347" r:id="rId22"/>
    <p:sldId id="259" r:id="rId23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6" autoAdjust="0"/>
    <p:restoredTop sz="96806" autoAdjust="0"/>
  </p:normalViewPr>
  <p:slideViewPr>
    <p:cSldViewPr>
      <p:cViewPr varScale="1">
        <p:scale>
          <a:sx n="90" d="100"/>
          <a:sy n="90" d="100"/>
        </p:scale>
        <p:origin x="930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37EDA8-41C8-4B24-A206-13C08A65A6D7}" type="datetimeFigureOut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FAA135-E01C-4A42-9760-5A137A0CA41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B85509C-BD4F-47BF-9B1E-FC2E949B3621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1B24-F787-4C15-8A0F-7AEC20C70069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0D33C-CE2B-45F1-B8D4-FFD1F131F331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99440-D9EF-40CC-9B52-F6428D9B2C76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BF52-5C6C-4959-8E27-CECB68D39FE4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3F05-2DD9-4EB1-A827-12FD992DE9DC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AF51-4491-4873-A096-75DB6CE47516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AD9C8-8B9E-40FF-ABE2-858AC2057BBB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4999-BBBE-4BE4-A8D0-877E7D1D66CC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D17E6-02BD-4944-B9FE-7BFCCBF83D48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3E23D-1FEF-4D78-A3A3-3D6F2BB31954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97F35-AD6F-4594-8B50-334492D2E7E8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wmf"/><Relationship Id="rId4" Type="http://schemas.openxmlformats.org/officeDocument/2006/relationships/oleObject" Target="../embeddings/oleObject15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.bin"/><Relationship Id="rId2" Type="http://schemas.openxmlformats.org/officeDocument/2006/relationships/hyperlink" Target="https://nptel.ac.in/courses/106103183True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wmf"/><Relationship Id="rId5" Type="http://schemas.openxmlformats.org/officeDocument/2006/relationships/oleObject" Target="../embeddings/oleObject17.bin"/><Relationship Id="rId4" Type="http://schemas.openxmlformats.org/officeDocument/2006/relationships/image" Target="../media/image16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wmf"/><Relationship Id="rId4" Type="http://schemas.openxmlformats.org/officeDocument/2006/relationships/oleObject" Target="../embeddings/oleObject19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wmf"/><Relationship Id="rId4" Type="http://schemas.openxmlformats.org/officeDocument/2006/relationships/oleObject" Target="../embeddings/oleObject21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22.bin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oleObject" Target="../embeddings/oleObject26.bin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wmf"/><Relationship Id="rId4" Type="http://schemas.openxmlformats.org/officeDocument/2006/relationships/oleObject" Target="../embeddings/oleObject4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wmf"/><Relationship Id="rId4" Type="http://schemas.openxmlformats.org/officeDocument/2006/relationships/oleObject" Target="../embeddings/oleObject6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wmf"/><Relationship Id="rId4" Type="http://schemas.openxmlformats.org/officeDocument/2006/relationships/oleObject" Target="../embeddings/oleObject8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259632" y="4581128"/>
            <a:ext cx="6400800" cy="694928"/>
          </a:xfrm>
        </p:spPr>
        <p:txBody>
          <a:bodyPr>
            <a:normAutofit/>
          </a:bodyPr>
          <a:lstStyle/>
          <a:p>
            <a:r>
              <a:rPr lang="en-US" altLang="zh-TW" dirty="0"/>
              <a:t>Peter H. Chen</a:t>
            </a:r>
            <a:endParaRPr lang="zh-TW" alt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</a:t>
            </a:fld>
            <a:endParaRPr lang="zh-TW" altLang="en-US"/>
          </a:p>
        </p:txBody>
      </p:sp>
      <p:pic>
        <p:nvPicPr>
          <p:cNvPr id="1026" name="Picture 2" descr="gem5: The gem5 simulator system">
            <a:extLst>
              <a:ext uri="{FF2B5EF4-FFF2-40B4-BE49-F238E27FC236}">
                <a16:creationId xmlns:a16="http://schemas.microsoft.com/office/drawing/2014/main" id="{AA8C4247-6715-84D7-AAB4-A105DFBEF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3717032"/>
            <a:ext cx="884684" cy="958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395536" y="1196752"/>
            <a:ext cx="8241831" cy="259229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(03:30/43:50)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03:30 For this  assignment, we will focus only on SPEC CPU-2006 benchmark.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03:37 Below are the related files and directories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1. b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inaries/cpu2006 is the directory containing SPEC CPU- 2006 binaries and 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2. configs/common/cpu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2006.py is the script to provide default path to these binaries.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03:54 We have to make sure that the path to these binaries are correct or else we might encounter an error during the simulation.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10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3C5F3A0E-BE73-A7E5-AC94-BB0C6EABD1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2764886"/>
              </p:ext>
            </p:extLst>
          </p:nvPr>
        </p:nvGraphicFramePr>
        <p:xfrm>
          <a:off x="3563888" y="3861048"/>
          <a:ext cx="5028828" cy="27253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676840" imgH="3076560" progId="PBrush">
                  <p:embed/>
                </p:oleObj>
              </mc:Choice>
              <mc:Fallback>
                <p:oleObj name="Bitmap Image" r:id="rId2" imgW="5676840" imgH="3076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563888" y="3861048"/>
                        <a:ext cx="5028828" cy="272535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8609383D-F287-6250-2928-9B6C5C2DA0F9}"/>
              </a:ext>
            </a:extLst>
          </p:cNvPr>
          <p:cNvSpPr/>
          <p:nvPr/>
        </p:nvSpPr>
        <p:spPr>
          <a:xfrm>
            <a:off x="3851920" y="6093297"/>
            <a:ext cx="4320480" cy="2160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副標題 2">
            <a:extLst>
              <a:ext uri="{FF2B5EF4-FFF2-40B4-BE49-F238E27FC236}">
                <a16:creationId xmlns:a16="http://schemas.microsoft.com/office/drawing/2014/main" id="{3DB5D84F-6B12-82E1-08E9-686741FCCB93}"/>
              </a:ext>
            </a:extLst>
          </p:cNvPr>
          <p:cNvSpPr txBox="1">
            <a:spLocks/>
          </p:cNvSpPr>
          <p:nvPr/>
        </p:nvSpPr>
        <p:spPr>
          <a:xfrm>
            <a:off x="395537" y="3933056"/>
            <a:ext cx="2880320" cy="1440160"/>
          </a:xfrm>
          <a:prstGeom prst="rect">
            <a:avLst/>
          </a:prstGeom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Note: 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We use the binary in  gem5/tests/test-progs/hello/bin/[arm, riscv, x86]/linux/hello.</a:t>
            </a:r>
          </a:p>
        </p:txBody>
      </p:sp>
    </p:spTree>
    <p:extLst>
      <p:ext uri="{BB962C8B-B14F-4D97-AF65-F5344CB8AC3E}">
        <p14:creationId xmlns:p14="http://schemas.microsoft.com/office/powerpoint/2010/main" val="4289132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61A483B9-B1D7-5E9A-5674-FE09BAC4F3C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626981"/>
              </p:ext>
            </p:extLst>
          </p:nvPr>
        </p:nvGraphicFramePr>
        <p:xfrm>
          <a:off x="1907704" y="3140968"/>
          <a:ext cx="4505127" cy="31453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858080" imgH="5486400" progId="PBrush">
                  <p:embed/>
                </p:oleObj>
              </mc:Choice>
              <mc:Fallback>
                <p:oleObj name="Bitmap Image" r:id="rId2" imgW="7858080" imgH="5486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07704" y="3140968"/>
                        <a:ext cx="4505127" cy="3145398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395536" y="1196752"/>
            <a:ext cx="8241831" cy="165618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(03:30/43:50)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The binary file in  gem5/tests/test-progs/hello/bin/isa/linux/hello is used for benchmark where isa is either arm, riscv, or x86.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The binary file is specified the path in the gem5/configs/learning_gem5/part1/two_level.py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endParaRPr lang="en-US" sz="1800" dirty="0">
              <a:solidFill>
                <a:srgbClr val="000000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buClr>
                <a:srgbClr val="0070C0"/>
              </a:buClr>
              <a:buSzPct val="80000"/>
            </a:pPr>
            <a:r>
              <a:rPr lang="en-US" sz="1600">
                <a:solidFill>
                  <a:srgbClr val="000000"/>
                </a:solidFill>
              </a:rPr>
              <a:t>https://www.gem5.org/documentation/learning_gem5/part1/cache_config/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11</a:t>
            </a:fld>
            <a:endParaRPr lang="zh-TW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609383D-F287-6250-2928-9B6C5C2DA0F9}"/>
              </a:ext>
            </a:extLst>
          </p:cNvPr>
          <p:cNvSpPr/>
          <p:nvPr/>
        </p:nvSpPr>
        <p:spPr>
          <a:xfrm>
            <a:off x="1907704" y="5127342"/>
            <a:ext cx="4320480" cy="50405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782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241831" cy="2232248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(04:04/43:50)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04:04 After the general understanding of cache memory module in Ruby we can use this command to get started with the build.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04:13 Here as we already know ALPHA is the instruction set architecture RUBY is equal to True invoke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04:20 the Ruby module in gem5 and PROTOCOL is equal to </a:t>
            </a:r>
            <a:r>
              <a:rPr lang="en-US" sz="1800" b="0" i="0" dirty="0" err="1">
                <a:solidFill>
                  <a:srgbClr val="000000"/>
                </a:solidFill>
                <a:effectLst/>
              </a:rPr>
              <a:t>MESI_Two</a:t>
            </a:r>
            <a:r>
              <a:rPr lang="en-US" sz="1800" dirty="0" err="1">
                <a:solidFill>
                  <a:srgbClr val="000000"/>
                </a:solidFill>
              </a:rPr>
              <a:t>_</a:t>
            </a:r>
            <a:r>
              <a:rPr lang="en-US" sz="1800" b="0" i="0" dirty="0" err="1">
                <a:solidFill>
                  <a:srgbClr val="000000"/>
                </a:solidFill>
                <a:effectLst/>
              </a:rPr>
              <a:t>Level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 is used for cache coherence in multi core systems.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12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C7BB483-6C0B-0EAE-91B0-EC0C4B19AA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4742549"/>
              </p:ext>
            </p:extLst>
          </p:nvPr>
        </p:nvGraphicFramePr>
        <p:xfrm>
          <a:off x="1115616" y="3645024"/>
          <a:ext cx="6372225" cy="184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372360" imgH="1847880" progId="PBrush">
                  <p:embed/>
                </p:oleObj>
              </mc:Choice>
              <mc:Fallback>
                <p:oleObj name="Bitmap Image" r:id="rId2" imgW="6372360" imgH="1847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15616" y="3645024"/>
                        <a:ext cx="6372225" cy="18478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20807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096346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(04:29/43:50)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04:29 Let me show you how to do this, I am inside gem5 directory now and I want to build ISA ALPHA with gem5 opt binary. 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Note: The ISA ALPHA is deprecated. The valid ISA are: </a:t>
            </a:r>
            <a:r>
              <a:rPr lang="en-US" sz="1800" b="0" i="0" dirty="0">
                <a:solidFill>
                  <a:srgbClr val="212529"/>
                </a:solidFill>
                <a:effectLst/>
              </a:rPr>
              <a:t>ARM, NULL</a:t>
            </a:r>
            <a:r>
              <a:rPr lang="en-US" sz="1800" dirty="0">
                <a:solidFill>
                  <a:srgbClr val="212529"/>
                </a:solidFill>
              </a:rPr>
              <a:t>, </a:t>
            </a:r>
            <a:r>
              <a:rPr lang="en-US" sz="1800" b="0" i="0" dirty="0">
                <a:solidFill>
                  <a:srgbClr val="212529"/>
                </a:solidFill>
                <a:effectLst/>
              </a:rPr>
              <a:t>MIPS</a:t>
            </a:r>
            <a:r>
              <a:rPr lang="en-US" sz="1800" dirty="0">
                <a:solidFill>
                  <a:srgbClr val="212529"/>
                </a:solidFill>
              </a:rPr>
              <a:t>, </a:t>
            </a:r>
            <a:r>
              <a:rPr lang="en-US" sz="1800" b="0" i="0" dirty="0">
                <a:solidFill>
                  <a:srgbClr val="212529"/>
                </a:solidFill>
                <a:effectLst/>
              </a:rPr>
              <a:t>POWER, RISCV, SPARC, X86</a:t>
            </a:r>
            <a:endParaRPr lang="en-US" sz="1800" b="0" i="0" dirty="0">
              <a:solidFill>
                <a:srgbClr val="000000"/>
              </a:solidFill>
              <a:effectLst/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04:52 I want to invoke the Ruby memory module.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04:56 So, I will write RUBY is equal to True and for the coherence I want to specify the PROTOCOL as MESI Two Level, the number of jobs I specify is 9 because I have 8 cores in my system. (9 = 8 + 1). 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g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em</a:t>
            </a:r>
            <a:r>
              <a:rPr lang="en-US" sz="1800" dirty="0">
                <a:solidFill>
                  <a:srgbClr val="000000"/>
                </a:solidFill>
              </a:rPr>
              <a:t>5 &gt; scons build/ALPHA/gem5.opt RUBY=True PROTOCOL=MESI_Two_Level -j 9 </a:t>
            </a:r>
            <a:endParaRPr lang="en-US" sz="1800" b="0" i="0" dirty="0">
              <a:solidFill>
                <a:srgbClr val="000000"/>
              </a:solidFill>
              <a:effectLst/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endParaRPr lang="en-US" sz="18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13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114085B-04A2-A3F0-892A-EFF3BAF1B6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8894359"/>
              </p:ext>
            </p:extLst>
          </p:nvPr>
        </p:nvGraphicFramePr>
        <p:xfrm>
          <a:off x="395536" y="4509120"/>
          <a:ext cx="4536504" cy="5371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124840" imgH="961920" progId="PBrush">
                  <p:embed/>
                </p:oleObj>
              </mc:Choice>
              <mc:Fallback>
                <p:oleObj name="Bitmap Image" r:id="rId2" imgW="8124840" imgH="96192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D114085B-04A2-A3F0-892A-EFF3BAF1B6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95536" y="4509120"/>
                        <a:ext cx="4536504" cy="537147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0ADE8CDD-CE78-EA9F-7960-1AC47D0ECD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1940412"/>
              </p:ext>
            </p:extLst>
          </p:nvPr>
        </p:nvGraphicFramePr>
        <p:xfrm>
          <a:off x="5004048" y="4437112"/>
          <a:ext cx="3612704" cy="18958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8077320" imgH="4238640" progId="PBrush">
                  <p:embed/>
                </p:oleObj>
              </mc:Choice>
              <mc:Fallback>
                <p:oleObj name="Bitmap Image" r:id="rId4" imgW="8077320" imgH="423864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0ADE8CDD-CE78-EA9F-7960-1AC47D0ECD2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04048" y="4437112"/>
                        <a:ext cx="3612704" cy="1895818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C762228E-4C2D-7CCC-A9BC-34649C2CD828}"/>
              </a:ext>
            </a:extLst>
          </p:cNvPr>
          <p:cNvSpPr/>
          <p:nvPr/>
        </p:nvSpPr>
        <p:spPr>
          <a:xfrm>
            <a:off x="3131840" y="4581128"/>
            <a:ext cx="432048" cy="2160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7AA5EE-3E91-B759-48E2-29CBF512BA96}"/>
              </a:ext>
            </a:extLst>
          </p:cNvPr>
          <p:cNvSpPr/>
          <p:nvPr/>
        </p:nvSpPr>
        <p:spPr>
          <a:xfrm>
            <a:off x="1979712" y="1916832"/>
            <a:ext cx="720080" cy="2880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13DC0BC-BE19-FE5B-0F0C-6BE7316FFA2F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2339752" y="2204864"/>
            <a:ext cx="1008112" cy="2376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06447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7"/>
            <a:ext cx="8241831" cy="2304259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(04:29/43:50)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gem5 &gt; lscpu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&gt;&gt; CPU(s): 6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-j 7 (= 6 + 1)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g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em</a:t>
            </a:r>
            <a:r>
              <a:rPr lang="en-US" sz="1800" dirty="0">
                <a:solidFill>
                  <a:srgbClr val="000000"/>
                </a:solidFill>
              </a:rPr>
              <a:t>5 &gt; scons build/ARM/gem5.opt RUBY=True PROTOCOL=MESI_Two_Level -j 7 </a:t>
            </a:r>
            <a:endParaRPr lang="en-US" sz="1800" b="0" i="0" dirty="0">
              <a:solidFill>
                <a:srgbClr val="000000"/>
              </a:solidFill>
              <a:effectLst/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g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em</a:t>
            </a:r>
            <a:r>
              <a:rPr lang="en-US" sz="1800" dirty="0">
                <a:solidFill>
                  <a:srgbClr val="000000"/>
                </a:solidFill>
              </a:rPr>
              <a:t>5 &gt; scons build/RISCV/gem5.opt RUBY=True PROTOCOL=MESI_Two_Level -j 7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g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em</a:t>
            </a:r>
            <a:r>
              <a:rPr lang="en-US" sz="1800" dirty="0">
                <a:solidFill>
                  <a:srgbClr val="000000"/>
                </a:solidFill>
              </a:rPr>
              <a:t>5 &gt; scons build/X86/gem5.opt RUBY=True PROTOCOL=MESI_Two_Level -j 7  </a:t>
            </a:r>
            <a:endParaRPr lang="en-US" sz="1800" b="0" i="0" dirty="0">
              <a:solidFill>
                <a:srgbClr val="000000"/>
              </a:solidFill>
              <a:effectLst/>
            </a:endParaRPr>
          </a:p>
          <a:p>
            <a:pPr algn="l">
              <a:buClr>
                <a:srgbClr val="0070C0"/>
              </a:buClr>
              <a:buSzPct val="80000"/>
            </a:pPr>
            <a:endParaRPr lang="en-US" sz="18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>
                <a:hlinkClick r:id="rId2"/>
              </a:rPr>
              <a:t>https://nptel.ac.in/courses/106103183True</a:t>
            </a:r>
            <a:r>
              <a:rPr lang="en-US" sz="1600" dirty="0"/>
              <a:t> PROTOCOL=MESM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14</a:t>
            </a:fld>
            <a:endParaRPr lang="zh-TW" alt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487A22BF-AE20-CE4B-9476-C819A4BF7A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7201489"/>
              </p:ext>
            </p:extLst>
          </p:nvPr>
        </p:nvGraphicFramePr>
        <p:xfrm>
          <a:off x="467544" y="3789040"/>
          <a:ext cx="4176464" cy="9633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6648480" imgH="1533600" progId="PBrush">
                  <p:embed/>
                </p:oleObj>
              </mc:Choice>
              <mc:Fallback>
                <p:oleObj name="Bitmap Image" r:id="rId3" imgW="6648480" imgH="1533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7544" y="3789040"/>
                        <a:ext cx="4176464" cy="963339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E4BA2D6B-2E8B-612B-6127-7642AD97D1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9865960"/>
              </p:ext>
            </p:extLst>
          </p:nvPr>
        </p:nvGraphicFramePr>
        <p:xfrm>
          <a:off x="4860032" y="3758182"/>
          <a:ext cx="3976138" cy="30998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5" imgW="5791320" imgH="4514760" progId="PBrush">
                  <p:embed/>
                </p:oleObj>
              </mc:Choice>
              <mc:Fallback>
                <p:oleObj name="Bitmap Image" r:id="rId5" imgW="5791320" imgH="4514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860032" y="3758182"/>
                        <a:ext cx="3976138" cy="3099818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40160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944218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(05:33/43:50)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05:33 This message assures that the build is successful; going back to the slides after the successful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05:42 build I can get started with the simulation run.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05:46 &gt; ./build/X86/gem5.opt configs/example/se.py --help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05:52 We can see some help information.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15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96715830-0970-6C62-26BC-B51CE50332F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9110683"/>
              </p:ext>
            </p:extLst>
          </p:nvPr>
        </p:nvGraphicFramePr>
        <p:xfrm>
          <a:off x="539552" y="3645024"/>
          <a:ext cx="6543675" cy="167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543720" imgH="1676520" progId="PBrush">
                  <p:embed/>
                </p:oleObj>
              </mc:Choice>
              <mc:Fallback>
                <p:oleObj name="Bitmap Image" r:id="rId2" imgW="6543720" imgH="1676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552" y="3645024"/>
                        <a:ext cx="6543675" cy="16764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9AFA9E7-8F2D-D381-B0DF-7593DE0B5D73}"/>
              </a:ext>
            </a:extLst>
          </p:cNvPr>
          <p:cNvSpPr txBox="1"/>
          <p:nvPr/>
        </p:nvSpPr>
        <p:spPr>
          <a:xfrm>
            <a:off x="68058" y="3998939"/>
            <a:ext cx="504056" cy="553998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RISCV</a:t>
            </a:r>
          </a:p>
          <a:p>
            <a:r>
              <a:rPr lang="en-US" sz="1000" dirty="0"/>
              <a:t>ARM</a:t>
            </a:r>
          </a:p>
          <a:p>
            <a:r>
              <a:rPr lang="en-US" sz="1000" dirty="0"/>
              <a:t>RISCV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7B4872-BB16-14D0-314F-A1E502E57123}"/>
              </a:ext>
            </a:extLst>
          </p:cNvPr>
          <p:cNvSpPr/>
          <p:nvPr/>
        </p:nvSpPr>
        <p:spPr>
          <a:xfrm>
            <a:off x="1475656" y="3861048"/>
            <a:ext cx="504056" cy="2160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AA5AEB6-F6B2-00F8-8436-AD9CD002334D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 flipV="1">
            <a:off x="572114" y="3969060"/>
            <a:ext cx="903542" cy="3068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E007EEDA-A8D5-9047-0417-47D4F62FE02E}"/>
              </a:ext>
            </a:extLst>
          </p:cNvPr>
          <p:cNvSpPr/>
          <p:nvPr/>
        </p:nvSpPr>
        <p:spPr>
          <a:xfrm>
            <a:off x="1115616" y="4077072"/>
            <a:ext cx="504056" cy="2160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83840FE-355D-5039-E25C-2350D983100F}"/>
              </a:ext>
            </a:extLst>
          </p:cNvPr>
          <p:cNvCxnSpPr>
            <a:cxnSpLocks/>
            <a:stCxn id="8" idx="3"/>
            <a:endCxn id="13" idx="1"/>
          </p:cNvCxnSpPr>
          <p:nvPr/>
        </p:nvCxnSpPr>
        <p:spPr>
          <a:xfrm flipV="1">
            <a:off x="572114" y="4185084"/>
            <a:ext cx="543502" cy="908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F9DE3301-4544-166F-92BE-8B4F0151826C}"/>
              </a:ext>
            </a:extLst>
          </p:cNvPr>
          <p:cNvSpPr/>
          <p:nvPr/>
        </p:nvSpPr>
        <p:spPr>
          <a:xfrm>
            <a:off x="1187624" y="5085184"/>
            <a:ext cx="504056" cy="2160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F4B035F-F251-ADB6-A0ED-E835C920F050}"/>
              </a:ext>
            </a:extLst>
          </p:cNvPr>
          <p:cNvCxnSpPr>
            <a:cxnSpLocks/>
            <a:stCxn id="8" idx="3"/>
            <a:endCxn id="23" idx="1"/>
          </p:cNvCxnSpPr>
          <p:nvPr/>
        </p:nvCxnSpPr>
        <p:spPr>
          <a:xfrm>
            <a:off x="572114" y="4275938"/>
            <a:ext cx="615510" cy="9172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29" name="Object 28">
            <a:extLst>
              <a:ext uri="{FF2B5EF4-FFF2-40B4-BE49-F238E27FC236}">
                <a16:creationId xmlns:a16="http://schemas.microsoft.com/office/drawing/2014/main" id="{F7DB2731-73D3-658D-3B1C-84E56D5F61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3008731"/>
              </p:ext>
            </p:extLst>
          </p:nvPr>
        </p:nvGraphicFramePr>
        <p:xfrm>
          <a:off x="2411760" y="5445224"/>
          <a:ext cx="4644380" cy="10652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7848720" imgH="1800360" progId="PBrush">
                  <p:embed/>
                </p:oleObj>
              </mc:Choice>
              <mc:Fallback>
                <p:oleObj name="Bitmap Image" r:id="rId4" imgW="7848720" imgH="1800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11760" y="5445224"/>
                        <a:ext cx="4644380" cy="1065276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98434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36815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(06:09/43:50)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05:59 After this we can try to simulate a unicore system.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&gt; ./build/X86/gem5.opt configs/learning_gem5/part1/two_level.py \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--l1i_size=‘32kB’ --lid_size=‘32kB’ --l2_size=‘1MB’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buClr>
                <a:srgbClr val="0070C0"/>
              </a:buClr>
              <a:buSzPct val="80000"/>
            </a:pPr>
            <a:r>
              <a:rPr lang="en-US" sz="1600" dirty="0">
                <a:solidFill>
                  <a:srgbClr val="000000"/>
                </a:solidFill>
              </a:rPr>
              <a:t>https://www.gem5.org/documentation/learning_gem5/part1/cache_config/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16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B35DF11-32AC-8946-C742-3EC404E386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6219817"/>
              </p:ext>
            </p:extLst>
          </p:nvPr>
        </p:nvGraphicFramePr>
        <p:xfrm>
          <a:off x="445764" y="2996952"/>
          <a:ext cx="4176464" cy="20329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477120" imgH="3152880" progId="PBrush">
                  <p:embed/>
                </p:oleObj>
              </mc:Choice>
              <mc:Fallback>
                <p:oleObj name="Bitmap Image" r:id="rId2" imgW="6477120" imgH="3152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45764" y="2996952"/>
                        <a:ext cx="4176464" cy="203295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566FE6D-323F-8A39-3AD7-54DA85711C17}"/>
              </a:ext>
            </a:extLst>
          </p:cNvPr>
          <p:cNvSpPr txBox="1"/>
          <p:nvPr/>
        </p:nvSpPr>
        <p:spPr>
          <a:xfrm>
            <a:off x="6595" y="3870578"/>
            <a:ext cx="504056" cy="553998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000" dirty="0"/>
              <a:t>RISCV</a:t>
            </a:r>
          </a:p>
          <a:p>
            <a:r>
              <a:rPr lang="en-US" sz="1000" dirty="0"/>
              <a:t>ARM</a:t>
            </a:r>
          </a:p>
          <a:p>
            <a:r>
              <a:rPr lang="en-US" sz="1000" dirty="0"/>
              <a:t>RISCV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F8B93AC-1A27-5C99-44BA-C8F8802EA406}"/>
              </a:ext>
            </a:extLst>
          </p:cNvPr>
          <p:cNvSpPr/>
          <p:nvPr/>
        </p:nvSpPr>
        <p:spPr>
          <a:xfrm>
            <a:off x="733796" y="3546542"/>
            <a:ext cx="504056" cy="2160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5F09937-68B7-0625-34C0-C481F0AFC9BA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510651" y="3654554"/>
            <a:ext cx="223145" cy="49302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3EFE1D05-2648-99EF-9997-1406D58B7F9D}"/>
              </a:ext>
            </a:extLst>
          </p:cNvPr>
          <p:cNvSpPr/>
          <p:nvPr/>
        </p:nvSpPr>
        <p:spPr>
          <a:xfrm>
            <a:off x="805804" y="4221088"/>
            <a:ext cx="504056" cy="2160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225AC4C-EC30-6BF9-A6A2-DDB5FCD98148}"/>
              </a:ext>
            </a:extLst>
          </p:cNvPr>
          <p:cNvCxnSpPr>
            <a:cxnSpLocks/>
            <a:stCxn id="9" idx="3"/>
            <a:endCxn id="12" idx="1"/>
          </p:cNvCxnSpPr>
          <p:nvPr/>
        </p:nvCxnSpPr>
        <p:spPr>
          <a:xfrm>
            <a:off x="510651" y="4147577"/>
            <a:ext cx="295153" cy="18152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BD0D9F9-EC78-490C-649A-135905A19117}"/>
              </a:ext>
            </a:extLst>
          </p:cNvPr>
          <p:cNvSpPr/>
          <p:nvPr/>
        </p:nvSpPr>
        <p:spPr>
          <a:xfrm>
            <a:off x="805804" y="4509120"/>
            <a:ext cx="504056" cy="2160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4A01B39-C129-AA41-B986-1634063C4564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>
          <a:xfrm>
            <a:off x="510651" y="4147577"/>
            <a:ext cx="295153" cy="46955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21" name="Object 20">
            <a:extLst>
              <a:ext uri="{FF2B5EF4-FFF2-40B4-BE49-F238E27FC236}">
                <a16:creationId xmlns:a16="http://schemas.microsoft.com/office/drawing/2014/main" id="{B0F7ABD2-F995-D9F6-B8C7-205DC2908F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721769"/>
              </p:ext>
            </p:extLst>
          </p:nvPr>
        </p:nvGraphicFramePr>
        <p:xfrm>
          <a:off x="4813100" y="2996952"/>
          <a:ext cx="4283968" cy="25159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7800840" imgH="4581360" progId="PBrush">
                  <p:embed/>
                </p:oleObj>
              </mc:Choice>
              <mc:Fallback>
                <p:oleObj name="Bitmap Image" r:id="rId4" imgW="7800840" imgH="4581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813100" y="2996952"/>
                        <a:ext cx="4283968" cy="25159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96092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00811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(06:09/43:50)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The command prompt option ‘--l1i_size’, ‘--lid_size’, ‘--l2_size’ are added in caches.py 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buClr>
                <a:srgbClr val="0070C0"/>
              </a:buClr>
              <a:buSzPct val="80000"/>
            </a:pPr>
            <a:r>
              <a:rPr lang="en-US" sz="1600" dirty="0">
                <a:solidFill>
                  <a:srgbClr val="000000"/>
                </a:solidFill>
              </a:rPr>
              <a:t>https://www.gem5.org/documentation/learning_gem5/part1/cache_config/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17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3E11C551-266B-1179-6B78-90077BC756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584029"/>
              </p:ext>
            </p:extLst>
          </p:nvPr>
        </p:nvGraphicFramePr>
        <p:xfrm>
          <a:off x="1691680" y="2636912"/>
          <a:ext cx="5769124" cy="39905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353360" imgH="5086440" progId="PBrush">
                  <p:embed/>
                </p:oleObj>
              </mc:Choice>
              <mc:Fallback>
                <p:oleObj name="Bitmap Image" r:id="rId2" imgW="7353360" imgH="5086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1680" y="2636912"/>
                        <a:ext cx="5769124" cy="399056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>
            <a:extLst>
              <a:ext uri="{FF2B5EF4-FFF2-40B4-BE49-F238E27FC236}">
                <a16:creationId xmlns:a16="http://schemas.microsoft.com/office/drawing/2014/main" id="{B246CC26-F248-6844-D5A3-8FF9CD9CAF2F}"/>
              </a:ext>
            </a:extLst>
          </p:cNvPr>
          <p:cNvSpPr/>
          <p:nvPr/>
        </p:nvSpPr>
        <p:spPr>
          <a:xfrm>
            <a:off x="1979712" y="4581128"/>
            <a:ext cx="5328592" cy="50405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4922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08012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(06:22/43:50)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In this example, the memory is fixed at 512MB.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CPU is fixed at 1GHz with one CPU.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18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427A7823-7348-F8DF-4499-3A6A06FEDF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6608987"/>
              </p:ext>
            </p:extLst>
          </p:nvPr>
        </p:nvGraphicFramePr>
        <p:xfrm>
          <a:off x="1907704" y="2636912"/>
          <a:ext cx="5048994" cy="348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505640" imgH="5181480" progId="PBrush">
                  <p:embed/>
                </p:oleObj>
              </mc:Choice>
              <mc:Fallback>
                <p:oleObj name="Bitmap Image" r:id="rId2" imgW="7505640" imgH="5181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07704" y="2636912"/>
                        <a:ext cx="5048994" cy="34856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DC694750-B30E-4CAE-C55F-81369F0B8E36}"/>
              </a:ext>
            </a:extLst>
          </p:cNvPr>
          <p:cNvSpPr/>
          <p:nvPr/>
        </p:nvSpPr>
        <p:spPr>
          <a:xfrm>
            <a:off x="1907704" y="5013176"/>
            <a:ext cx="4536504" cy="50405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EC849B8-A698-451C-1C3C-11806648C816}"/>
              </a:ext>
            </a:extLst>
          </p:cNvPr>
          <p:cNvCxnSpPr>
            <a:cxnSpLocks/>
            <a:stCxn id="3" idx="2"/>
            <a:endCxn id="9" idx="0"/>
          </p:cNvCxnSpPr>
          <p:nvPr/>
        </p:nvCxnSpPr>
        <p:spPr>
          <a:xfrm flipH="1">
            <a:off x="4175956" y="2348880"/>
            <a:ext cx="412503" cy="26642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41120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00811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(07:12/43:50)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We can find the result in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&gt; m5out/stats.txt</a:t>
            </a:r>
            <a:endParaRPr lang="en-US" sz="18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19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3AE6176-C597-7798-984A-E41218D9A0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3988407"/>
              </p:ext>
            </p:extLst>
          </p:nvPr>
        </p:nvGraphicFramePr>
        <p:xfrm>
          <a:off x="467544" y="2492896"/>
          <a:ext cx="7791450" cy="236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791480" imgH="2362320" progId="PBrush">
                  <p:embed/>
                </p:oleObj>
              </mc:Choice>
              <mc:Fallback>
                <p:oleObj name="Bitmap Image" r:id="rId2" imgW="7791480" imgH="2362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2492896"/>
                        <a:ext cx="7791450" cy="23622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8656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22322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(00:32/43:50)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1C1C28"/>
                </a:solidFill>
                <a:effectLst/>
              </a:rPr>
              <a:t>00:32 </a:t>
            </a:r>
            <a:r>
              <a:rPr lang="en-US" sz="1800" dirty="0">
                <a:solidFill>
                  <a:srgbClr val="1C1C28"/>
                </a:solidFill>
              </a:rPr>
              <a:t>We discuss </a:t>
            </a:r>
            <a:r>
              <a:rPr lang="en-US" sz="1800" b="0" i="0" dirty="0">
                <a:solidFill>
                  <a:srgbClr val="1C1C28"/>
                </a:solidFill>
                <a:effectLst/>
              </a:rPr>
              <a:t>multi core computer architecture, storage, and interconnects.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00:40 This assignment is a simulation based assignment to be carried out on gem5 simulator, we have already discussed how to install and get started with gem5 simulator.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00:53 This assignment is about </a:t>
            </a:r>
            <a:r>
              <a:rPr lang="en-US" sz="1800" b="1" i="0" dirty="0">
                <a:solidFill>
                  <a:srgbClr val="C00000"/>
                </a:solidFill>
                <a:effectLst/>
              </a:rPr>
              <a:t>cache optimization 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where you need to </a:t>
            </a:r>
            <a:r>
              <a:rPr lang="en-US" sz="1800" b="1" i="0" dirty="0">
                <a:solidFill>
                  <a:srgbClr val="C00000"/>
                </a:solidFill>
                <a:effectLst/>
              </a:rPr>
              <a:t>change certain cache memory related parameters and assess the performance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735261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999A20A-13EA-E60D-824D-01D11E3E5B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0777940"/>
              </p:ext>
            </p:extLst>
          </p:nvPr>
        </p:nvGraphicFramePr>
        <p:xfrm>
          <a:off x="1043608" y="2348880"/>
          <a:ext cx="6397005" cy="43352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477200" imgH="5067360" progId="PBrush">
                  <p:embed/>
                </p:oleObj>
              </mc:Choice>
              <mc:Fallback>
                <p:oleObj name="Bitmap Image" r:id="rId2" imgW="7477200" imgH="5067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43608" y="2348880"/>
                        <a:ext cx="6397005" cy="43352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00811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(07:12/43:50)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Gem5\m5out&gt; vi stats.txt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Find simInsts (number of simulation </a:t>
            </a:r>
            <a:r>
              <a:rPr lang="en-US" sz="1800" dirty="0">
                <a:solidFill>
                  <a:srgbClr val="000000"/>
                </a:solidFill>
              </a:rPr>
              <a:t>instructions)</a:t>
            </a:r>
            <a:endParaRPr lang="en-US" sz="18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20</a:t>
            </a:fld>
            <a:endParaRPr lang="zh-TW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77B2BD-6575-9464-1D54-A42EF349223D}"/>
              </a:ext>
            </a:extLst>
          </p:cNvPr>
          <p:cNvSpPr/>
          <p:nvPr/>
        </p:nvSpPr>
        <p:spPr>
          <a:xfrm>
            <a:off x="1043608" y="4581128"/>
            <a:ext cx="4752528" cy="3600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9440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6467913-A610-7246-BCEC-5A03623925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2253660"/>
              </p:ext>
            </p:extLst>
          </p:nvPr>
        </p:nvGraphicFramePr>
        <p:xfrm>
          <a:off x="827584" y="2132856"/>
          <a:ext cx="6335663" cy="43799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343640" imgH="5076720" progId="PBrush">
                  <p:embed/>
                </p:oleObj>
              </mc:Choice>
              <mc:Fallback>
                <p:oleObj name="Bitmap Image" r:id="rId2" imgW="7343640" imgH="5076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27584" y="2132856"/>
                        <a:ext cx="6335663" cy="4379907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72008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(07:12/43:50)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Find number of CPU cycles. IPC (number of instruction/Cycle)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endParaRPr lang="en-US" sz="18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21</a:t>
            </a:fld>
            <a:endParaRPr lang="zh-TW" alt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77B2BD-6575-9464-1D54-A42EF349223D}"/>
              </a:ext>
            </a:extLst>
          </p:cNvPr>
          <p:cNvSpPr/>
          <p:nvPr/>
        </p:nvSpPr>
        <p:spPr>
          <a:xfrm>
            <a:off x="827584" y="4797152"/>
            <a:ext cx="4752528" cy="50405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8433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r>
              <a:rPr lang="en-US" altLang="zh-TW" sz="6000" b="1">
                <a:solidFill>
                  <a:srgbClr val="FFFF00"/>
                </a:solidFill>
              </a:rPr>
              <a:t>End</a:t>
            </a:r>
            <a:endParaRPr lang="zh-TW" altLang="en-US" sz="6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6BE27-E923-4EC2-B046-3272AE2A3E5C}" type="datetime1">
              <a:rPr lang="zh-TW" altLang="en-US" smtClean="0"/>
              <a:pPr/>
              <a:t>2022/9/9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22</a:t>
            </a:fld>
            <a:endParaRPr lang="zh-TW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288032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(01:03/43:50)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01:03 gem5 has a Ruby module which is Memory System Simulator.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Ruby Module takes care of the entire memory system.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Ruby Module contains three different modules:</a:t>
            </a:r>
          </a:p>
          <a:p>
            <a:pPr marL="800100" lvl="1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1. I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nterconnection network, </a:t>
            </a:r>
          </a:p>
          <a:p>
            <a:pPr marL="800100" lvl="1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2. 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caches and memory, and </a:t>
            </a:r>
          </a:p>
          <a:p>
            <a:pPr marL="800100" lvl="1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3. 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coherence controllers.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01:20 For this assignment, we will focus on </a:t>
            </a:r>
            <a:r>
              <a:rPr lang="en-US" sz="1800" dirty="0">
                <a:solidFill>
                  <a:srgbClr val="000000"/>
                </a:solidFill>
              </a:rPr>
              <a:t>this (cache and memory)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 module as below.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043E45E-61AF-296B-C65F-D577F2F3BC4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8871773"/>
              </p:ext>
            </p:extLst>
          </p:nvPr>
        </p:nvGraphicFramePr>
        <p:xfrm>
          <a:off x="1691680" y="4213452"/>
          <a:ext cx="5269632" cy="2612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781680" imgH="3362400" progId="PBrush">
                  <p:embed/>
                </p:oleObj>
              </mc:Choice>
              <mc:Fallback>
                <p:oleObj name="Bitmap Image" r:id="rId2" imgW="6781680" imgH="3362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1680" y="4213452"/>
                        <a:ext cx="5269632" cy="2612613"/>
                      </a:xfrm>
                      <a:prstGeom prst="rect">
                        <a:avLst/>
                      </a:prstGeom>
                      <a:solidFill>
                        <a:schemeClr val="accent2"/>
                      </a:solidFill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E405BB42-A0F7-15DD-A971-89A695468879}"/>
              </a:ext>
            </a:extLst>
          </p:cNvPr>
          <p:cNvSpPr/>
          <p:nvPr/>
        </p:nvSpPr>
        <p:spPr>
          <a:xfrm>
            <a:off x="3635895" y="5733255"/>
            <a:ext cx="1600601" cy="828825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D4011F-B3B3-3EF8-C0AD-95D4B1935FF8}"/>
              </a:ext>
            </a:extLst>
          </p:cNvPr>
          <p:cNvSpPr/>
          <p:nvPr/>
        </p:nvSpPr>
        <p:spPr>
          <a:xfrm>
            <a:off x="4067944" y="3573016"/>
            <a:ext cx="3960440" cy="3600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0701413-E95D-218A-8E52-D3F3CB95EB70}"/>
              </a:ext>
            </a:extLst>
          </p:cNvPr>
          <p:cNvCxnSpPr>
            <a:stCxn id="9" idx="2"/>
            <a:endCxn id="8" idx="0"/>
          </p:cNvCxnSpPr>
          <p:nvPr/>
        </p:nvCxnSpPr>
        <p:spPr>
          <a:xfrm flipH="1">
            <a:off x="4436196" y="3933056"/>
            <a:ext cx="1611968" cy="18001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901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096346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(01:26/43:50)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01:26 Cache and memory module in Ruby 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1. </a:t>
            </a:r>
            <a:r>
              <a:rPr lang="en-US" sz="1800" dirty="0">
                <a:solidFill>
                  <a:srgbClr val="000000"/>
                </a:solidFill>
              </a:rPr>
              <a:t>S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imulates cache hierarchies with replacement policies, coherence protocols, interconnection networks of memory controllers, and etc.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2. It is mainly 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useful for cache memory simulations with real benchmarks.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01:43 These are the important related files where </a:t>
            </a:r>
          </a:p>
          <a:p>
            <a:pPr marL="800100" lvl="1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1. configs/example/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se.py (System Emulation) is the script to simulate gem5 in syscall emulation mode</a:t>
            </a:r>
          </a:p>
          <a:p>
            <a:pPr marL="800100" lvl="1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2. configs/common/O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ptions.py is the script to provide default system parameters.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4331AE9-C174-A10C-12CD-BC9E89BE64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086694"/>
              </p:ext>
            </p:extLst>
          </p:nvPr>
        </p:nvGraphicFramePr>
        <p:xfrm>
          <a:off x="1547664" y="4425276"/>
          <a:ext cx="6038850" cy="242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039000" imgH="2428920" progId="PBrush">
                  <p:embed/>
                </p:oleObj>
              </mc:Choice>
              <mc:Fallback>
                <p:oleObj name="Bitmap Image" r:id="rId2" imgW="6039000" imgH="2428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47664" y="4425276"/>
                        <a:ext cx="6038850" cy="24288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175994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36815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(01:56/43:50)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01:56 Let’s check where these files are: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&gt; ge</a:t>
            </a:r>
            <a:r>
              <a:rPr lang="en-US" sz="1800" dirty="0">
                <a:solidFill>
                  <a:srgbClr val="000000"/>
                </a:solidFill>
              </a:rPr>
              <a:t>m5/configs/example/se.py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The se.py contains </a:t>
            </a:r>
            <a:r>
              <a:rPr lang="en-US" sz="1800" dirty="0">
                <a:solidFill>
                  <a:srgbClr val="000000"/>
                </a:solidFill>
              </a:rPr>
              <a:t>some default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 parameters for the system.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endParaRPr lang="en-US" sz="18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5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E21DC87-A72F-5725-B4C8-E88EC1122F7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2471592"/>
              </p:ext>
            </p:extLst>
          </p:nvPr>
        </p:nvGraphicFramePr>
        <p:xfrm>
          <a:off x="467544" y="2852936"/>
          <a:ext cx="4608512" cy="17247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438960" imgH="2409840" progId="PBrush">
                  <p:embed/>
                </p:oleObj>
              </mc:Choice>
              <mc:Fallback>
                <p:oleObj name="Bitmap Image" r:id="rId2" imgW="6438960" imgH="2409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2852936"/>
                        <a:ext cx="4608512" cy="1724783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F604C6BA-CE46-5EDD-4F4A-22D9EA7D4B5C}"/>
              </a:ext>
            </a:extLst>
          </p:cNvPr>
          <p:cNvSpPr/>
          <p:nvPr/>
        </p:nvSpPr>
        <p:spPr>
          <a:xfrm>
            <a:off x="3347864" y="3933056"/>
            <a:ext cx="720080" cy="21602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2EC86087-8C12-E953-AB57-D3B3E73386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0025256"/>
              </p:ext>
            </p:extLst>
          </p:nvPr>
        </p:nvGraphicFramePr>
        <p:xfrm>
          <a:off x="4572000" y="3212976"/>
          <a:ext cx="4427984" cy="31705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7848720" imgH="5619600" progId="PBrush">
                  <p:embed/>
                </p:oleObj>
              </mc:Choice>
              <mc:Fallback>
                <p:oleObj name="Bitmap Image" r:id="rId4" imgW="7848720" imgH="5619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72000" y="3212976"/>
                        <a:ext cx="4427984" cy="3170523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04A30132-0978-4229-6A33-9284D36D49E1}"/>
              </a:ext>
            </a:extLst>
          </p:cNvPr>
          <p:cNvSpPr/>
          <p:nvPr/>
        </p:nvSpPr>
        <p:spPr>
          <a:xfrm>
            <a:off x="4572000" y="5949280"/>
            <a:ext cx="2880320" cy="3600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744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EE41D00B-3B62-0E3C-3E8F-953ECCDD86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937213"/>
              </p:ext>
            </p:extLst>
          </p:nvPr>
        </p:nvGraphicFramePr>
        <p:xfrm>
          <a:off x="5148064" y="3645024"/>
          <a:ext cx="4187999" cy="2112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572240" imgH="3819600" progId="PBrush">
                  <p:embed/>
                </p:oleObj>
              </mc:Choice>
              <mc:Fallback>
                <p:oleObj name="Bitmap Image" r:id="rId2" imgW="7572240" imgH="3819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148064" y="3645024"/>
                        <a:ext cx="4187999" cy="2112438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C990091F-B280-7A93-EB42-2E524A0BA96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4940382"/>
              </p:ext>
            </p:extLst>
          </p:nvPr>
        </p:nvGraphicFramePr>
        <p:xfrm>
          <a:off x="5148064" y="1124744"/>
          <a:ext cx="4248472" cy="2408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7124760" imgH="4038480" progId="PBrush">
                  <p:embed/>
                </p:oleObj>
              </mc:Choice>
              <mc:Fallback>
                <p:oleObj name="Bitmap Image" r:id="rId4" imgW="7124760" imgH="4038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148064" y="1124744"/>
                        <a:ext cx="4248472" cy="24082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4536505" cy="2736306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(02:20/43:50)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The next file options.py is in: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&gt; gem5/configs/common/Options.py</a:t>
            </a:r>
            <a:endParaRPr lang="en-US" sz="1800" b="0" i="0" dirty="0">
              <a:solidFill>
                <a:srgbClr val="000000"/>
              </a:solidFill>
              <a:effectLst/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The Options.py file contains some default system parameters.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For example, set the memory type, set the memory size, set L1 data cache size, set the L1 instruction cache size, and etc. </a:t>
            </a:r>
            <a:endParaRPr lang="en-US" sz="1800" b="0" i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6</a:t>
            </a:fld>
            <a:endParaRPr lang="zh-TW" alt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04C6BA-CE46-5EDD-4F4A-22D9EA7D4B5C}"/>
              </a:ext>
            </a:extLst>
          </p:cNvPr>
          <p:cNvSpPr/>
          <p:nvPr/>
        </p:nvSpPr>
        <p:spPr>
          <a:xfrm>
            <a:off x="5292080" y="2348880"/>
            <a:ext cx="3851920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6EC148-579C-DEB1-3D99-6CD5B62B7C4B}"/>
              </a:ext>
            </a:extLst>
          </p:cNvPr>
          <p:cNvSpPr/>
          <p:nvPr/>
        </p:nvSpPr>
        <p:spPr>
          <a:xfrm>
            <a:off x="5263726" y="1512453"/>
            <a:ext cx="3851920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D0A32BB-BA63-6415-958F-7F53F33EF3BC}"/>
              </a:ext>
            </a:extLst>
          </p:cNvPr>
          <p:cNvSpPr/>
          <p:nvPr/>
        </p:nvSpPr>
        <p:spPr>
          <a:xfrm>
            <a:off x="5148064" y="4725144"/>
            <a:ext cx="3851920" cy="79208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320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180020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(02:38/43:50)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02:38 For this assignment, we have to change these parameters in se.py and Options.py.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02:49 In gem5/src/mem/ruby/structures, there are </a:t>
            </a:r>
            <a:r>
              <a:rPr lang="en-US" sz="1800" dirty="0">
                <a:solidFill>
                  <a:srgbClr val="000000"/>
                </a:solidFill>
              </a:rPr>
              <a:t>RubyCache.py, CacheMemory.cc, and CacheMemory.hh 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files that implements the cache memory. These are the important files.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7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60C91CDC-236A-D3E8-6A87-77CAF30A30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3610549"/>
              </p:ext>
            </p:extLst>
          </p:nvPr>
        </p:nvGraphicFramePr>
        <p:xfrm>
          <a:off x="1403648" y="3140968"/>
          <a:ext cx="5112568" cy="26961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791400" imgH="3581280" progId="PBrush">
                  <p:embed/>
                </p:oleObj>
              </mc:Choice>
              <mc:Fallback>
                <p:oleObj name="Bitmap Image" r:id="rId2" imgW="6791400" imgH="3581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03648" y="3140968"/>
                        <a:ext cx="5112568" cy="2696109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B9C9FD13-9C26-E227-F00F-24B2509E15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7410964"/>
              </p:ext>
            </p:extLst>
          </p:nvPr>
        </p:nvGraphicFramePr>
        <p:xfrm>
          <a:off x="1403648" y="5877272"/>
          <a:ext cx="5695354" cy="8546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7934400" imgH="1190520" progId="PBrush">
                  <p:embed/>
                </p:oleObj>
              </mc:Choice>
              <mc:Fallback>
                <p:oleObj name="Bitmap Image" r:id="rId4" imgW="7934400" imgH="1190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403648" y="5877272"/>
                        <a:ext cx="5695354" cy="85464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879D7769-1B9F-1B3B-50B3-33257989E68E}"/>
              </a:ext>
            </a:extLst>
          </p:cNvPr>
          <p:cNvSpPr/>
          <p:nvPr/>
        </p:nvSpPr>
        <p:spPr>
          <a:xfrm>
            <a:off x="1619672" y="5013176"/>
            <a:ext cx="4824536" cy="79208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2480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2664298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(03:01/43:50)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03:01 There are generally two types of real benchmarks: </a:t>
            </a:r>
          </a:p>
          <a:p>
            <a:pPr marL="800100" lvl="1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1. 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multiprogrammed: </a:t>
            </a:r>
          </a:p>
          <a:p>
            <a:pPr marL="1257300" lvl="2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E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ach core runs a separate application and</a:t>
            </a:r>
          </a:p>
          <a:p>
            <a:pPr marL="1257300" lvl="2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SPEC CPU-2006 is an example of multiprogrammed benchmark.</a:t>
            </a:r>
          </a:p>
          <a:p>
            <a:pPr marL="800100" lvl="1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2. multithreaded: </a:t>
            </a:r>
          </a:p>
          <a:p>
            <a:pPr marL="1257300" lvl="2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E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ach core runs a separate process or thread, but is a single application; </a:t>
            </a:r>
          </a:p>
          <a:p>
            <a:pPr marL="1257300" lvl="2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PARSEC and SPLASH are the examples of multi-threaded benchmarks.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8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B88F07A-BD43-F330-DE02-2C4EFFE4147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796303"/>
              </p:ext>
            </p:extLst>
          </p:nvPr>
        </p:nvGraphicFramePr>
        <p:xfrm>
          <a:off x="1619672" y="4293096"/>
          <a:ext cx="5762625" cy="2124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762520" imgH="2124000" progId="PBrush">
                  <p:embed/>
                </p:oleObj>
              </mc:Choice>
              <mc:Fallback>
                <p:oleObj name="Bitmap Image" r:id="rId2" imgW="5762520" imgH="2124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19672" y="4293096"/>
                        <a:ext cx="5762625" cy="21240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8527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3200" b="1" dirty="0">
                <a:solidFill>
                  <a:srgbClr val="FFFF00"/>
                </a:solidFill>
              </a:rPr>
              <a:t>3 Basic Cache Optimization (Part 6): Gem5 Simulator </a:t>
            </a:r>
            <a:endParaRPr lang="zh-TW" altLang="en-US" sz="32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241831" cy="3096346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Basic Cache Optimization (Part 6): Gem5 Simulator (03:01/43:50)</a:t>
            </a:r>
            <a:endParaRPr lang="en-US" sz="1800" dirty="0">
              <a:solidFill>
                <a:srgbClr val="000000"/>
              </a:solidFill>
            </a:endParaRP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03:01 There are generally two types of real benchmarks: </a:t>
            </a:r>
          </a:p>
          <a:p>
            <a:pPr marL="800100" lvl="1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1. 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multiprogrammed: </a:t>
            </a:r>
          </a:p>
          <a:p>
            <a:pPr marL="1257300" lvl="2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rgbClr val="000000"/>
                </a:solidFill>
              </a:rPr>
              <a:t>E</a:t>
            </a:r>
            <a:r>
              <a:rPr lang="en-US" sz="1800" b="0" i="0" dirty="0">
                <a:solidFill>
                  <a:srgbClr val="000000"/>
                </a:solidFill>
                <a:effectLst/>
              </a:rPr>
              <a:t>ach core runs a separate application and</a:t>
            </a:r>
          </a:p>
          <a:p>
            <a:pPr marL="1257300" lvl="2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SPEC CPU-2006 is an example of multiprogrammed benchmark.</a:t>
            </a:r>
          </a:p>
          <a:p>
            <a:pPr marL="800100" lvl="1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2. multithreaded: </a:t>
            </a:r>
          </a:p>
          <a:p>
            <a:pPr marL="1257300" lvl="2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each core runs a separate process or thread, but is a single application; </a:t>
            </a:r>
          </a:p>
          <a:p>
            <a:pPr marL="1257300" lvl="2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PARSEC and SPLASH are the examples of multi-threaded benchmarks.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0" i="0" dirty="0">
                <a:solidFill>
                  <a:srgbClr val="000000"/>
                </a:solidFill>
                <a:effectLst/>
              </a:rPr>
              <a:t>03:30 For solving assignment 3, we will focus only on SPEC CPU-2006 benchmark.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https://nptel.ac.in/courses/106103183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2022/9/9</a:t>
            </a:fld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9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B88F07A-BD43-F330-DE02-2C4EFFE4147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619672" y="4293096"/>
          <a:ext cx="5762625" cy="2124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762520" imgH="2124000" progId="PBrush">
                  <p:embed/>
                </p:oleObj>
              </mc:Choice>
              <mc:Fallback>
                <p:oleObj name="Bitmap Image" r:id="rId2" imgW="5762520" imgH="212400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CB88F07A-BD43-F330-DE02-2C4EFFE4147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19672" y="4293096"/>
                        <a:ext cx="5762625" cy="21240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89341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C0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tailEnd type="triangle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5445</TotalTime>
  <Words>1912</Words>
  <Application>Microsoft Office PowerPoint</Application>
  <PresentationFormat>On-screen Show (4:3)</PresentationFormat>
  <Paragraphs>191</Paragraphs>
  <Slides>22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Wingdings</vt:lpstr>
      <vt:lpstr>Office 佈景主題</vt:lpstr>
      <vt:lpstr>Bitmap Image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3 Basic Cache Optimization (Part 6): Gem5 Simulator </vt:lpstr>
      <vt:lpstr>End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 JS</dc:title>
  <dc:creator>USER</dc:creator>
  <cp:lastModifiedBy>Peter Chen</cp:lastModifiedBy>
  <cp:revision>1411</cp:revision>
  <dcterms:created xsi:type="dcterms:W3CDTF">2018-09-28T16:40:41Z</dcterms:created>
  <dcterms:modified xsi:type="dcterms:W3CDTF">2022-09-09T08:06:13Z</dcterms:modified>
</cp:coreProperties>
</file>

<file path=docProps/thumbnail.jpeg>
</file>